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724900" y="365125"/>
            <a:ext cx="2628900" cy="5811838"/>
          </a:xfrm>
          <a:prstGeom prst="rect">
            <a:avLst/>
          </a:prstGeom>
        </p:spPr>
        <p:txBody>
          <a:bodyPr/>
          <a:lstStyle/>
          <a:p>
            <a:pPr/>
            <a:r>
              <a:t>Title Text</a:t>
            </a:r>
          </a:p>
        </p:txBody>
      </p:sp>
      <p:sp>
        <p:nvSpPr>
          <p:cNvPr id="102" name="Body Level One…"/>
          <p:cNvSpPr txBox="1"/>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0" name="Title Text"/>
          <p:cNvSpPr txBox="1"/>
          <p:nvPr>
            <p:ph type="title"/>
          </p:nvPr>
        </p:nvSpPr>
        <p:spPr>
          <a:xfrm>
            <a:off x="1524000" y="1122362"/>
            <a:ext cx="9144000" cy="2387601"/>
          </a:xfrm>
          <a:prstGeom prst="rect">
            <a:avLst/>
          </a:prstGeom>
        </p:spPr>
        <p:txBody>
          <a:bodyPr lIns="45719" tIns="45719" rIns="45719" bIns="45719" anchor="b"/>
          <a:lstStyle>
            <a:lvl1pPr algn="ctr">
              <a:defRPr sz="6000"/>
            </a:lvl1pPr>
          </a:lstStyle>
          <a:p>
            <a:pPr/>
            <a:r>
              <a:t>Title Text</a:t>
            </a:r>
          </a:p>
        </p:txBody>
      </p:sp>
      <p:sp>
        <p:nvSpPr>
          <p:cNvPr id="111" name="Body Level One…"/>
          <p:cNvSpPr txBox="1"/>
          <p:nvPr>
            <p:ph type="body" sz="quarter" idx="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xfrm>
            <a:off x="11089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jpe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prstGeom prst="rect">
            <a:avLst/>
          </a:prstGeom>
        </p:spPr>
        <p:txBody>
          <a:bodyPr/>
          <a:lstStyle/>
          <a:p>
            <a:pPr/>
          </a:p>
        </p:txBody>
      </p:sp>
      <p:sp>
        <p:nvSpPr>
          <p:cNvPr id="122" name="Subtitle 2"/>
          <p:cNvSpPr txBox="1"/>
          <p:nvPr>
            <p:ph type="body" sz="quarter" idx="1"/>
          </p:nvPr>
        </p:nvSpPr>
        <p:spPr>
          <a:xfrm>
            <a:off x="1524000" y="3602037"/>
            <a:ext cx="9144000" cy="1655762"/>
          </a:xfrm>
          <a:prstGeom prst="rect">
            <a:avLst/>
          </a:prstGeom>
        </p:spPr>
        <p:txBody>
          <a:bodyPr/>
          <a:lstStyle/>
          <a:p>
            <a:pPr/>
          </a:p>
        </p:txBody>
      </p:sp>
      <p:pic>
        <p:nvPicPr>
          <p:cNvPr id="123" name="1024x576 - Main Screen.png" descr="1024x576 - Main Screen.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2" name="“ . . . for He has been mindful of the humble state of His servant. From now on all generations will call me blessed. . .”…"/>
          <p:cNvSpPr txBox="1"/>
          <p:nvPr/>
        </p:nvSpPr>
        <p:spPr>
          <a:xfrm>
            <a:off x="1554565" y="2476500"/>
            <a:ext cx="9082870" cy="1905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“Now Ahab told Jezebel everything Elijah had done and how he had killed all the prophets with the sword . . .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5" name="“ . . . for He has been mindful of the humble state of His servant. From now on all generations will call me blessed. . .”…"/>
          <p:cNvSpPr txBox="1"/>
          <p:nvPr/>
        </p:nvSpPr>
        <p:spPr>
          <a:xfrm>
            <a:off x="1554565" y="1516380"/>
            <a:ext cx="9082870" cy="3825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 . . . So Jezebel sent a messenger to Elijah to say, “May the gods deal with me, be it ever so severely, if by this time tomorrow I do not make your life like that of one of them.”</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19:1-2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58" name="“ . . . for He has been mindful of the humble state of His servant. From now on all generations will call me blessed. . .”…"/>
          <p:cNvSpPr txBox="1"/>
          <p:nvPr/>
        </p:nvSpPr>
        <p:spPr>
          <a:xfrm>
            <a:off x="1232531" y="2796540"/>
            <a:ext cx="9726938" cy="126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“Elijah was afraid and ran for his life . . .”</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19:3</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1" name="“ . . . for He has been mindful of the humble state of His servant. From now on all generations will call me blessed. . .”…"/>
          <p:cNvSpPr txBox="1"/>
          <p:nvPr/>
        </p:nvSpPr>
        <p:spPr>
          <a:xfrm>
            <a:off x="1009379" y="1836421"/>
            <a:ext cx="10173242" cy="31851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 . . He came to a broom tree, sat down under it and prayed that he might die. ‘I have had enough, </a:t>
            </a:r>
            <a:r>
              <a:rPr cap="small"/>
              <a:t>LORD</a:t>
            </a:r>
            <a:r>
              <a:t>,’ he said. ‘Take my life; I am no better than my ancestors.’”</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19:4</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4" name="“ . . . for He has been mindful of the humble state of His servant. From now on all generations will call me blessed. . .”…"/>
          <p:cNvSpPr txBox="1"/>
          <p:nvPr/>
        </p:nvSpPr>
        <p:spPr>
          <a:xfrm>
            <a:off x="1009379" y="2156461"/>
            <a:ext cx="10173242" cy="2545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“The he lay down under the tree and fell asleep. All at once an angel touched him and said, ‘Get up and eat.’”</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19:5</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67" name="“ . . . for He has been mindful of the humble state of His servant. From now on all generations will call me blessed. . .”…"/>
          <p:cNvSpPr txBox="1"/>
          <p:nvPr/>
        </p:nvSpPr>
        <p:spPr>
          <a:xfrm>
            <a:off x="1009379" y="2476500"/>
            <a:ext cx="10173242" cy="19050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“There he went into a cave and spent the night. And the word of the </a:t>
            </a:r>
            <a:r>
              <a:rPr cap="small"/>
              <a:t>LORD</a:t>
            </a:r>
            <a:r>
              <a:t> came to him: ‘What are you doing here, Elijah?’” . .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0" name="“ . . . for He has been mindful of the humble state of His servant. From now on all generations will call me blessed. . .”…"/>
          <p:cNvSpPr txBox="1"/>
          <p:nvPr/>
        </p:nvSpPr>
        <p:spPr>
          <a:xfrm>
            <a:off x="1009379" y="1516380"/>
            <a:ext cx="10173242" cy="3825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"He replied, ‘I have been very zealous for the </a:t>
            </a:r>
            <a:r>
              <a:rPr cap="small"/>
              <a:t>LORD</a:t>
            </a:r>
            <a:r>
              <a:t> God Almighty. The Israelites have rejected your covenant, broken down your altars, and put your prophets to death with the sword. I am the only one left, and now they are trying to kill me too.’” . . .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3" name="“ . . . for He has been mindful of the humble state of His servant. From now on all generations will call me blessed. . .”…"/>
          <p:cNvSpPr txBox="1"/>
          <p:nvPr/>
        </p:nvSpPr>
        <p:spPr>
          <a:xfrm>
            <a:off x="1009379" y="1055370"/>
            <a:ext cx="10173242" cy="47472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“The </a:t>
            </a:r>
            <a:r>
              <a:rPr cap="small"/>
              <a:t>LORD</a:t>
            </a:r>
            <a:r>
              <a:t> said, ‘Go out and stand on the mountain in the presence of the </a:t>
            </a:r>
            <a:r>
              <a:rPr cap="small"/>
              <a:t>LORD</a:t>
            </a:r>
            <a:r>
              <a:t>, for the </a:t>
            </a:r>
            <a:r>
              <a:rPr cap="small"/>
              <a:t>LORD</a:t>
            </a:r>
            <a:r>
              <a:t> is about to pass by.’ Then a great and powerful wind tore the mountains apart and shattered the rocks before the </a:t>
            </a:r>
            <a:r>
              <a:rPr cap="small"/>
              <a:t>LORD</a:t>
            </a:r>
            <a:r>
              <a:t>, but the </a:t>
            </a:r>
            <a:r>
              <a:rPr cap="small"/>
              <a:t>LORD</a:t>
            </a:r>
            <a:r>
              <a:t> was not in the wind. After the wind there was an earthquake, but the </a:t>
            </a:r>
            <a:r>
              <a:rPr cap="small"/>
              <a:t>LORD</a:t>
            </a:r>
            <a:r>
              <a:t> was not in the earthquake.” . .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6" name="“ . . . for He has been mindful of the humble state of His servant. From now on all generations will call me blessed. . .”…"/>
          <p:cNvSpPr txBox="1"/>
          <p:nvPr/>
        </p:nvSpPr>
        <p:spPr>
          <a:xfrm>
            <a:off x="1009379" y="1946911"/>
            <a:ext cx="10173242" cy="31851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“After the earthquake came a fire, but the LORD was not in the fire. And after the fire came a gentle whisper.”</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19:9-12</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79" name="“ . . . for He has been mindful of the humble state of His servant. From now on all generations will call me blessed. . .”…"/>
          <p:cNvSpPr txBox="1"/>
          <p:nvPr/>
        </p:nvSpPr>
        <p:spPr>
          <a:xfrm>
            <a:off x="1009379" y="1649730"/>
            <a:ext cx="10173242" cy="35585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“When Elijah heard it, he pulled his cloak over his face and went out and stood at the mouth of the cave. Then a voice said to him, ‘What are you doing here, Elijah?’” </a:t>
            </a:r>
          </a:p>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19:13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read-with-us.png" descr="read-with-us.png"/>
          <p:cNvPicPr>
            <a:picLocks noChangeAspect="1"/>
          </p:cNvPicPr>
          <p:nvPr/>
        </p:nvPicPr>
        <p:blipFill>
          <a:blip r:embed="rId2">
            <a:extLst/>
          </a:blip>
          <a:stretch>
            <a:fillRect/>
          </a:stretch>
        </p:blipFill>
        <p:spPr>
          <a:xfrm>
            <a:off x="4872" y="-412924"/>
            <a:ext cx="12182256" cy="768384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2" name="“ . . . for He has been mindful of the humble state of His servant. From now on all generations will call me blessed. . .”…"/>
          <p:cNvSpPr txBox="1"/>
          <p:nvPr/>
        </p:nvSpPr>
        <p:spPr>
          <a:xfrm>
            <a:off x="1009379" y="2796540"/>
            <a:ext cx="10173242" cy="12649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We won’t be able to receive new instructions until we process out fears!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85" name="“ . . . for He has been mindful of the humble state of His servant. From now on all generations will call me blessed. . .”…"/>
          <p:cNvSpPr txBox="1"/>
          <p:nvPr/>
        </p:nvSpPr>
        <p:spPr>
          <a:xfrm>
            <a:off x="1009379" y="1836421"/>
            <a:ext cx="10173242" cy="31851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“Yet I reserve seven thousand in Israel — all whose knees have not bowed down to Baal and all whose mouths have not kissed him.”</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Kings 19:18</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8" name="SAYYES.png" descr="SAYYES.png"/>
          <p:cNvPicPr>
            <a:picLocks noChangeAspect="1"/>
          </p:cNvPicPr>
          <p:nvPr/>
        </p:nvPicPr>
        <p:blipFill>
          <a:blip r:embed="rId3">
            <a:extLst/>
          </a:blip>
          <a:stretch>
            <a:fillRect/>
          </a:stretch>
        </p:blipFill>
        <p:spPr>
          <a:xfrm>
            <a:off x="2863362" y="769217"/>
            <a:ext cx="6465276" cy="531956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8" name="“ . . . for He has been mindful of the humble state of His servant. From now on all generations will call me blessed. . .”…"/>
          <p:cNvSpPr txBox="1"/>
          <p:nvPr/>
        </p:nvSpPr>
        <p:spPr>
          <a:xfrm>
            <a:off x="1554565" y="1196341"/>
            <a:ext cx="9082870" cy="4465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Download Challenge:</a:t>
            </a:r>
            <a:endParaRPr i="1"/>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endParaRPr i="1"/>
          </a:p>
          <a:p>
            <a:pPr lvl="1" marL="721894" indent="-340894" defTabSz="456406">
              <a:lnSpc>
                <a:spcPct val="120000"/>
              </a:lnSpc>
              <a:buSzPct val="100000"/>
              <a:buChar char="•"/>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Install the “You Version Bible” App on your smart phone.</a:t>
            </a:r>
          </a:p>
          <a:p>
            <a:pPr lvl="1" marL="721894" indent="-340894" defTabSz="456406">
              <a:lnSpc>
                <a:spcPct val="120000"/>
              </a:lnSpc>
              <a:buSzPct val="100000"/>
              <a:buChar char="•"/>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Got to Menu, select Plans.</a:t>
            </a:r>
          </a:p>
          <a:p>
            <a:pPr lvl="1" marL="721894" indent="-340894" defTabSz="456406">
              <a:lnSpc>
                <a:spcPct val="120000"/>
              </a:lnSpc>
              <a:buSzPct val="100000"/>
              <a:buChar char="•"/>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Search and Sign-Up for the “Bible Project NT in a Year” plan!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1" name="“ . . . for He has been mindful of the humble state of His servant. From now on all generations will call me blessed. . .”…"/>
          <p:cNvSpPr txBox="1"/>
          <p:nvPr/>
        </p:nvSpPr>
        <p:spPr>
          <a:xfrm>
            <a:off x="1554565" y="3116581"/>
            <a:ext cx="9082870"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Transformation </a:t>
            </a:r>
            <a:r>
              <a:rPr u="sng"/>
              <a:t>begins</a:t>
            </a:r>
            <a:r>
              <a:t> with salvation.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4" name="“ . . . for He has been mindful of the humble state of His servant. From now on all generations will call me blessed. . .”…"/>
          <p:cNvSpPr txBox="1"/>
          <p:nvPr/>
        </p:nvSpPr>
        <p:spPr>
          <a:xfrm>
            <a:off x="1554565" y="3116581"/>
            <a:ext cx="9082870"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Sanctification: “set apart for God”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7" name="“ . . . for He has been mindful of the humble state of His servant. From now on all generations will call me blessed. . .”…"/>
          <p:cNvSpPr txBox="1"/>
          <p:nvPr/>
        </p:nvSpPr>
        <p:spPr>
          <a:xfrm>
            <a:off x="1554565" y="1352550"/>
            <a:ext cx="9082870" cy="41529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“May God himself, the God of Peace, sanctify you through and through. May your whole spirit, soul and body be kept blameless at the coming of our Lord Jesus Christ. The one who calls you is faithful and he will do it.”</a:t>
            </a:r>
          </a:p>
          <a:p>
            <a:pPr lvl="1" algn="ctr" defTabSz="456406">
              <a:lnSpc>
                <a:spcPct val="120000"/>
              </a:lnSpc>
              <a:defRPr sz="32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1 Thessalonians 5:23-24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0" name="“ . . . for He has been mindful of the humble state of His servant. From now on all generations will call me blessed. . .”…"/>
          <p:cNvSpPr txBox="1"/>
          <p:nvPr/>
        </p:nvSpPr>
        <p:spPr>
          <a:xfrm>
            <a:off x="1554565" y="2796540"/>
            <a:ext cx="9082870" cy="12649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You cannot compartmentalize your relationship with God.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grpSp>
        <p:nvGrpSpPr>
          <p:cNvPr id="145" name="dash-lights.jpg"/>
          <p:cNvGrpSpPr/>
          <p:nvPr/>
        </p:nvGrpSpPr>
        <p:grpSpPr>
          <a:xfrm>
            <a:off x="2198167" y="723754"/>
            <a:ext cx="7795666" cy="5410492"/>
            <a:chOff x="0" y="0"/>
            <a:chExt cx="7795664" cy="5410490"/>
          </a:xfrm>
        </p:grpSpPr>
        <p:pic>
          <p:nvPicPr>
            <p:cNvPr id="144" name="dash-lights.jpg" descr="dash-lights.jpg"/>
            <p:cNvPicPr>
              <a:picLocks noChangeAspect="1"/>
            </p:cNvPicPr>
            <p:nvPr/>
          </p:nvPicPr>
          <p:blipFill>
            <a:blip r:embed="rId3">
              <a:extLst/>
            </a:blip>
            <a:stretch>
              <a:fillRect/>
            </a:stretch>
          </p:blipFill>
          <p:spPr>
            <a:xfrm>
              <a:off x="215900" y="139700"/>
              <a:ext cx="7363865" cy="4851691"/>
            </a:xfrm>
            <a:prstGeom prst="rect">
              <a:avLst/>
            </a:prstGeom>
            <a:ln>
              <a:noFill/>
            </a:ln>
            <a:effectLst/>
          </p:spPr>
        </p:pic>
        <p:pic>
          <p:nvPicPr>
            <p:cNvPr id="143" name="dash-lights.jpg" descr="dash-lights.jpg"/>
            <p:cNvPicPr>
              <a:picLocks noChangeAspect="0"/>
            </p:cNvPicPr>
            <p:nvPr/>
          </p:nvPicPr>
          <p:blipFill>
            <a:blip r:embed="rId4">
              <a:extLst/>
            </a:blip>
            <a:stretch>
              <a:fillRect/>
            </a:stretch>
          </p:blipFill>
          <p:spPr>
            <a:xfrm>
              <a:off x="0" y="0"/>
              <a:ext cx="7795665" cy="5410491"/>
            </a:xfrm>
            <a:prstGeom prst="rect">
              <a:avLst/>
            </a:prstGeom>
            <a:effectLst/>
          </p:spPr>
        </p:pic>
      </p:grpSp>
      <p:sp>
        <p:nvSpPr>
          <p:cNvPr id="146" name="“ . . . for He has been mindful of the humble state of His servant. From now on all generations will call me blessed. . .”…"/>
          <p:cNvSpPr txBox="1"/>
          <p:nvPr/>
        </p:nvSpPr>
        <p:spPr>
          <a:xfrm>
            <a:off x="1131597" y="6073140"/>
            <a:ext cx="9928806" cy="29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13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Photo: https://www.firsttireandauto.com/blog/how-to-understand-your-check-engine-light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1024x576 - slide.png" descr="1024x576 - slide.pn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49" name="“ . . . for He has been mindful of the humble state of His servant. From now on all generations will call me blessed. . .”…"/>
          <p:cNvSpPr txBox="1"/>
          <p:nvPr/>
        </p:nvSpPr>
        <p:spPr>
          <a:xfrm>
            <a:off x="1554565" y="1836420"/>
            <a:ext cx="9082870" cy="31851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“Elijah was a man just like us. He prayed earnestly that it would not rain, and it did not rain on the land for three and a half years.”</a:t>
            </a:r>
          </a:p>
          <a:p>
            <a:pPr lvl="1" algn="ctr" defTabSz="456406">
              <a:lnSpc>
                <a:spcPct val="120000"/>
              </a:lnSpc>
              <a:defRPr sz="3400">
                <a:solidFill>
                  <a:srgbClr val="457395"/>
                </a:solidFill>
                <a:effectLst>
                  <a:outerShdw sx="100000" sy="100000" kx="0" ky="0" algn="b" rotWithShape="0" blurRad="50800" dist="38100" dir="5400000">
                    <a:srgbClr val="000000">
                      <a:alpha val="40000"/>
                    </a:srgbClr>
                  </a:outerShdw>
                </a:effectLst>
                <a:latin typeface="Montserrat Bold"/>
                <a:ea typeface="Montserrat Bold"/>
                <a:cs typeface="Montserrat Bold"/>
                <a:sym typeface="Montserrat Bold"/>
              </a:defRPr>
            </a:pPr>
            <a:r>
              <a:t>James 5:17</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